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E9462EF3-3C4F-43EE-ACEE-D4B806740EA3}" type="datetimeFigureOut">
              <a:rPr lang="en-US" dirty="0"/>
              <a:pPr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0786BE5-D2A3-4BF0-8B30-D7403E61B3DC}" type="datetimeFigureOut">
              <a:rPr lang="en-US" dirty="0"/>
              <a:t>3/31/2025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659CF4-D60E-49C7-B884-48AD9A66C5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Строение и многообразие цветков.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0DEAD67-E9EA-482E-8283-8B69C54DFC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err="1"/>
              <a:t>Кумировой</a:t>
            </a:r>
            <a:r>
              <a:rPr lang="ru-RU" dirty="0"/>
              <a:t> </a:t>
            </a:r>
            <a:r>
              <a:rPr lang="ru-RU" dirty="0" err="1"/>
              <a:t>дарьи</a:t>
            </a:r>
            <a:r>
              <a:rPr lang="ru-RU" dirty="0"/>
              <a:t> 6 </a:t>
            </a:r>
            <a:r>
              <a:rPr lang="en-US" dirty="0"/>
              <a:t>“</a:t>
            </a:r>
            <a:r>
              <a:rPr lang="ru-RU" dirty="0"/>
              <a:t>б</a:t>
            </a:r>
            <a:r>
              <a:rPr lang="en-US" dirty="0"/>
              <a:t>” </a:t>
            </a:r>
            <a:r>
              <a:rPr lang="ru-RU" dirty="0"/>
              <a:t>класс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029FE08-12D7-46C9-ABA4-3B17E50A8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40" r="9421"/>
          <a:stretch/>
        </p:blipFill>
        <p:spPr>
          <a:xfrm>
            <a:off x="6881812" y="1007534"/>
            <a:ext cx="3445111" cy="2908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82609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1DCDB-DF11-488B-9719-FFBF40619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/>
              <a:t>Цветок — </a:t>
            </a:r>
            <a:r>
              <a:rPr lang="ru-RU" sz="2800" b="1" dirty="0"/>
              <a:t>это видоизменённый укороченный побег, служащий для семенного размножения</a:t>
            </a:r>
            <a:r>
              <a:rPr lang="ru-RU" dirty="0"/>
              <a:t>. 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6F6DE0-31A9-4A3C-B170-E1B8EED01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78" y="2846480"/>
            <a:ext cx="5528188" cy="36186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9DF8D5C-E52E-4581-86A9-C2FEF19E6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056" y="2451941"/>
            <a:ext cx="4013199" cy="4013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85978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80241-D2A6-4520-AE68-781680604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264" y="933893"/>
            <a:ext cx="8825659" cy="706964"/>
          </a:xfrm>
        </p:spPr>
        <p:txBody>
          <a:bodyPr/>
          <a:lstStyle/>
          <a:p>
            <a:r>
              <a:rPr lang="ru-RU" sz="4400" i="1" dirty="0"/>
              <a:t>Строение цветка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7214CB22-B7AD-4403-8A21-AB09F8A5A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390" y="2099871"/>
            <a:ext cx="7865416" cy="433212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EA3306F-187E-4EE2-9A8C-D633814EFCCF}"/>
              </a:ext>
            </a:extLst>
          </p:cNvPr>
          <p:cNvSpPr/>
          <p:nvPr/>
        </p:nvSpPr>
        <p:spPr>
          <a:xfrm>
            <a:off x="8791928" y="2099871"/>
            <a:ext cx="40222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/>
              <a:t>-Строение цветка</a:t>
            </a:r>
            <a:r>
              <a:rPr lang="en-US" sz="2400" i="1" dirty="0"/>
              <a:t>:</a:t>
            </a:r>
            <a:endParaRPr lang="ru-RU" sz="2400" i="1" dirty="0"/>
          </a:p>
          <a:p>
            <a:r>
              <a:rPr lang="ru-RU" sz="2400" i="1" dirty="0"/>
              <a:t> главные части </a:t>
            </a:r>
          </a:p>
          <a:p>
            <a:r>
              <a:rPr lang="ru-RU" sz="2400" i="1" dirty="0"/>
              <a:t>Цветка</a:t>
            </a:r>
            <a:r>
              <a:rPr lang="en-US" sz="2400" i="1" dirty="0"/>
              <a:t>:</a:t>
            </a:r>
            <a:endParaRPr lang="ru-RU" sz="2400" i="1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D1D678C-3FD0-4975-A405-750F32638AC1}"/>
              </a:ext>
            </a:extLst>
          </p:cNvPr>
          <p:cNvSpPr/>
          <p:nvPr/>
        </p:nvSpPr>
        <p:spPr>
          <a:xfrm>
            <a:off x="9103743" y="3297549"/>
            <a:ext cx="2817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333333"/>
                </a:solidFill>
                <a:latin typeface="YS Text"/>
              </a:rPr>
              <a:t>-Пестик</a:t>
            </a:r>
            <a:r>
              <a:rPr lang="ru-RU" dirty="0">
                <a:solidFill>
                  <a:srgbClr val="333333"/>
                </a:solidFill>
                <a:latin typeface="YS Text"/>
              </a:rPr>
              <a:t> — это </a:t>
            </a:r>
            <a:r>
              <a:rPr lang="ru-RU" b="1" dirty="0">
                <a:solidFill>
                  <a:srgbClr val="333333"/>
                </a:solidFill>
                <a:latin typeface="YS Text"/>
              </a:rPr>
              <a:t>женский орган растения</a:t>
            </a:r>
            <a:r>
              <a:rPr lang="ru-RU" dirty="0">
                <a:solidFill>
                  <a:srgbClr val="333333"/>
                </a:solidFill>
                <a:latin typeface="YS Text"/>
              </a:rPr>
              <a:t>. Он содержит семязачатки</a:t>
            </a:r>
            <a:r>
              <a:rPr lang="en-US" dirty="0">
                <a:solidFill>
                  <a:srgbClr val="333333"/>
                </a:solidFill>
                <a:latin typeface="YS Text"/>
              </a:rPr>
              <a:t>.</a:t>
            </a:r>
            <a:r>
              <a:rPr lang="ru-RU" dirty="0">
                <a:solidFill>
                  <a:srgbClr val="333333"/>
                </a:solidFill>
                <a:latin typeface="YS Text"/>
              </a:rPr>
              <a:t> 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9ECA80F-2693-4679-AB89-012CBACA5D33}"/>
              </a:ext>
            </a:extLst>
          </p:cNvPr>
          <p:cNvSpPr/>
          <p:nvPr/>
        </p:nvSpPr>
        <p:spPr>
          <a:xfrm>
            <a:off x="9173406" y="4326466"/>
            <a:ext cx="22396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YS Text"/>
              </a:rPr>
              <a:t>-</a:t>
            </a:r>
            <a:r>
              <a:rPr lang="ru-RU" b="1" dirty="0">
                <a:solidFill>
                  <a:srgbClr val="333333"/>
                </a:solidFill>
                <a:latin typeface="YS Text"/>
              </a:rPr>
              <a:t>Тычинка</a:t>
            </a:r>
            <a:r>
              <a:rPr lang="ru-RU" dirty="0">
                <a:solidFill>
                  <a:srgbClr val="333333"/>
                </a:solidFill>
                <a:latin typeface="YS Text"/>
              </a:rPr>
              <a:t> — </a:t>
            </a:r>
            <a:r>
              <a:rPr lang="ru-RU" b="1" dirty="0">
                <a:solidFill>
                  <a:srgbClr val="333333"/>
                </a:solidFill>
                <a:latin typeface="YS Text"/>
              </a:rPr>
              <a:t>мужской орган растения</a:t>
            </a:r>
            <a:r>
              <a:rPr lang="ru-RU" dirty="0">
                <a:solidFill>
                  <a:srgbClr val="333333"/>
                </a:solidFill>
                <a:latin typeface="YS Text"/>
              </a:rPr>
              <a:t>.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6434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9ECEE9-B595-4687-B612-860B1708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954" y="440269"/>
            <a:ext cx="8825659" cy="706964"/>
          </a:xfrm>
        </p:spPr>
        <p:txBody>
          <a:bodyPr/>
          <a:lstStyle/>
          <a:p>
            <a:r>
              <a:rPr lang="ru-RU" b="1" i="1" dirty="0"/>
              <a:t>Типы цветков по околоцветнику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7FE97AE-B920-4E3B-B5F2-300A6C1EB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44" t="11622" r="4045" b="11650"/>
          <a:stretch/>
        </p:blipFill>
        <p:spPr>
          <a:xfrm>
            <a:off x="799125" y="2324992"/>
            <a:ext cx="10436141" cy="32876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892FF8A-561A-4E75-9457-B5E960C7736C}"/>
              </a:ext>
            </a:extLst>
          </p:cNvPr>
          <p:cNvSpPr/>
          <p:nvPr/>
        </p:nvSpPr>
        <p:spPr>
          <a:xfrm>
            <a:off x="1051610" y="1071033"/>
            <a:ext cx="100887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000000"/>
                </a:solidFill>
                <a:latin typeface="Circe"/>
              </a:rPr>
              <a:t>Околоцветник</a:t>
            </a:r>
            <a:r>
              <a:rPr lang="ru-RU" sz="2800" dirty="0">
                <a:solidFill>
                  <a:srgbClr val="000000"/>
                </a:solidFill>
                <a:latin typeface="Circe"/>
              </a:rPr>
              <a:t> — наружная часть цветка, совокупность всех лепестков и чашелистиков. </a:t>
            </a:r>
            <a:endParaRPr lang="ru-RU" sz="28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C907CD5-D07C-4780-9A7D-5D11E76EE2E4}"/>
              </a:ext>
            </a:extLst>
          </p:cNvPr>
          <p:cNvSpPr/>
          <p:nvPr/>
        </p:nvSpPr>
        <p:spPr>
          <a:xfrm>
            <a:off x="8330308" y="5725268"/>
            <a:ext cx="31081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Circe"/>
              </a:rPr>
              <a:t>(Двойной околоцветник</a:t>
            </a:r>
            <a:r>
              <a:rPr lang="ru-RU" dirty="0">
                <a:solidFill>
                  <a:srgbClr val="000000"/>
                </a:solidFill>
                <a:latin typeface="Circe"/>
              </a:rPr>
              <a:t> состоит из лепестков и чашелистиков.)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300C25B-EC94-4748-A9AB-70E1A54304AD}"/>
              </a:ext>
            </a:extLst>
          </p:cNvPr>
          <p:cNvSpPr/>
          <p:nvPr/>
        </p:nvSpPr>
        <p:spPr>
          <a:xfrm>
            <a:off x="4869743" y="5699437"/>
            <a:ext cx="31081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YS Text"/>
              </a:rPr>
              <a:t>(</a:t>
            </a:r>
            <a:r>
              <a:rPr lang="ru-RU" b="1" dirty="0">
                <a:solidFill>
                  <a:srgbClr val="333333"/>
                </a:solidFill>
                <a:latin typeface="YS Text"/>
              </a:rPr>
              <a:t>Простой околоцветник состоит из одинаковых листочков</a:t>
            </a:r>
            <a:r>
              <a:rPr lang="ru-RU" dirty="0">
                <a:solidFill>
                  <a:srgbClr val="333333"/>
                </a:solidFill>
                <a:latin typeface="YS Text"/>
              </a:rPr>
              <a:t>.</a:t>
            </a:r>
            <a:r>
              <a:rPr lang="en-US" dirty="0">
                <a:solidFill>
                  <a:srgbClr val="333333"/>
                </a:solidFill>
                <a:latin typeface="YS Text"/>
              </a:rPr>
              <a:t>)</a:t>
            </a:r>
            <a:r>
              <a:rPr lang="ru-RU" dirty="0">
                <a:solidFill>
                  <a:srgbClr val="333333"/>
                </a:solidFill>
                <a:latin typeface="YS Text"/>
              </a:rPr>
              <a:t> 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46BC4A8-C5A0-42E3-9239-B1F30CE767FD}"/>
              </a:ext>
            </a:extLst>
          </p:cNvPr>
          <p:cNvSpPr/>
          <p:nvPr/>
        </p:nvSpPr>
        <p:spPr>
          <a:xfrm>
            <a:off x="2327442" y="2590800"/>
            <a:ext cx="12285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333333"/>
                </a:solidFill>
                <a:latin typeface="YS Text"/>
              </a:rPr>
              <a:t>(голый)</a:t>
            </a:r>
            <a:r>
              <a:rPr lang="ru-RU" sz="1600" dirty="0">
                <a:solidFill>
                  <a:srgbClr val="333333"/>
                </a:solidFill>
                <a:latin typeface="YS Text"/>
              </a:rPr>
              <a:t> </a:t>
            </a:r>
            <a:endParaRPr lang="ru-RU" sz="16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4002452-4108-4FBC-88A2-9FF77BAC22DA}"/>
              </a:ext>
            </a:extLst>
          </p:cNvPr>
          <p:cNvSpPr/>
          <p:nvPr/>
        </p:nvSpPr>
        <p:spPr>
          <a:xfrm>
            <a:off x="1051610" y="5586768"/>
            <a:ext cx="34035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333333"/>
                </a:solidFill>
                <a:latin typeface="YS Text"/>
              </a:rPr>
              <a:t>(Цветки без околоцветника</a:t>
            </a:r>
            <a:r>
              <a:rPr lang="ru-RU" dirty="0">
                <a:solidFill>
                  <a:srgbClr val="333333"/>
                </a:solidFill>
                <a:latin typeface="YS Text"/>
              </a:rPr>
              <a:t> (голые) — это цветки, в которых отсутствуют чашечка и венчик )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08B524C-5D3E-48EE-961F-875CA984BD6D}"/>
              </a:ext>
            </a:extLst>
          </p:cNvPr>
          <p:cNvSpPr/>
          <p:nvPr/>
        </p:nvSpPr>
        <p:spPr>
          <a:xfrm>
            <a:off x="5274210" y="1572962"/>
            <a:ext cx="6755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3"/>
                </a:solidFill>
                <a:latin typeface="YS Text"/>
              </a:rPr>
              <a:t>(Околоцветник, состоящий из сросшихся и несросшихся листочков называется </a:t>
            </a:r>
            <a:r>
              <a:rPr lang="ru-RU" b="1" dirty="0" err="1">
                <a:solidFill>
                  <a:schemeClr val="accent3"/>
                </a:solidFill>
                <a:latin typeface="YS Text"/>
              </a:rPr>
              <a:t>раздельнолистным</a:t>
            </a:r>
            <a:r>
              <a:rPr lang="ru-RU" dirty="0">
                <a:solidFill>
                  <a:schemeClr val="accent3"/>
                </a:solidFill>
                <a:latin typeface="YS Text"/>
              </a:rPr>
              <a:t> и </a:t>
            </a:r>
            <a:r>
              <a:rPr lang="ru-RU" b="1" dirty="0">
                <a:solidFill>
                  <a:schemeClr val="accent3"/>
                </a:solidFill>
                <a:latin typeface="YS Text"/>
              </a:rPr>
              <a:t>сростнолистным)</a:t>
            </a:r>
            <a:endParaRPr lang="ru-RU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712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53CFC8-BE4C-4467-845D-0B40E2D2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1854386F-D553-4D9B-A218-6206A0A6B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2546" y="0"/>
            <a:ext cx="12234478" cy="6858000"/>
          </a:xfr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8C04A82-8DF2-430C-8394-2C23CB691BF4}"/>
              </a:ext>
            </a:extLst>
          </p:cNvPr>
          <p:cNvSpPr/>
          <p:nvPr/>
        </p:nvSpPr>
        <p:spPr>
          <a:xfrm>
            <a:off x="9589577" y="2795601"/>
            <a:ext cx="1996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333333"/>
                </a:solidFill>
                <a:latin typeface="YS Text"/>
              </a:rPr>
              <a:t>(Асимметричные)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3207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7B9DB8-9150-44B5-898E-478ED9A8F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6F277EA-144C-442D-A6FD-850FD810A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07" y="0"/>
            <a:ext cx="12071585" cy="6790267"/>
          </a:xfrm>
        </p:spPr>
      </p:pic>
    </p:spTree>
    <p:extLst>
      <p:ext uri="{BB962C8B-B14F-4D97-AF65-F5344CB8AC3E}">
        <p14:creationId xmlns:p14="http://schemas.microsoft.com/office/powerpoint/2010/main" val="1135219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B016BE-A22F-4038-AB2A-8B7438D8D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1" y="0"/>
            <a:ext cx="8974668" cy="673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506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TM02900722[[fn=Ион (конференц-зал)]]</Template>
  <TotalTime>154</TotalTime>
  <Words>127</Words>
  <Application>Microsoft Office PowerPoint</Application>
  <PresentationFormat>Широкоэкранный</PresentationFormat>
  <Paragraphs>17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Century Gothic</vt:lpstr>
      <vt:lpstr>Circe</vt:lpstr>
      <vt:lpstr>Wingdings 3</vt:lpstr>
      <vt:lpstr>YS Text</vt:lpstr>
      <vt:lpstr>Совет директоров</vt:lpstr>
      <vt:lpstr>Строение и многообразие цветков.</vt:lpstr>
      <vt:lpstr>Цветок — это видоизменённый укороченный побег, служащий для семенного размножения. </vt:lpstr>
      <vt:lpstr>Строение цветка</vt:lpstr>
      <vt:lpstr>Типы цветков по околоцветнику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Строение и многообразие цветков.</dc:title>
  <dc:creator>WhitePC</dc:creator>
  <cp:lastModifiedBy>WhitePC</cp:lastModifiedBy>
  <cp:revision>2</cp:revision>
  <dcterms:created xsi:type="dcterms:W3CDTF">2025-03-15T10:51:57Z</dcterms:created>
  <dcterms:modified xsi:type="dcterms:W3CDTF">2025-03-31T17:06:16Z</dcterms:modified>
</cp:coreProperties>
</file>